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5"/>
  </p:notesMasterIdLst>
  <p:handoutMasterIdLst>
    <p:handoutMasterId r:id="rId156"/>
  </p:handoutMasterIdLst>
  <p:sldIdLst>
    <p:sldId id="601" r:id="rId2"/>
    <p:sldId id="651" r:id="rId3"/>
    <p:sldId id="798" r:id="rId4"/>
    <p:sldId id="1025" r:id="rId5"/>
    <p:sldId id="801" r:id="rId6"/>
    <p:sldId id="802" r:id="rId7"/>
    <p:sldId id="803" r:id="rId8"/>
    <p:sldId id="976" r:id="rId9"/>
    <p:sldId id="804" r:id="rId10"/>
    <p:sldId id="923" r:id="rId11"/>
    <p:sldId id="1028" r:id="rId12"/>
    <p:sldId id="958" r:id="rId13"/>
    <p:sldId id="1026" r:id="rId14"/>
    <p:sldId id="1029" r:id="rId15"/>
    <p:sldId id="1031" r:id="rId16"/>
    <p:sldId id="1032" r:id="rId17"/>
    <p:sldId id="960" r:id="rId18"/>
    <p:sldId id="961" r:id="rId19"/>
    <p:sldId id="962" r:id="rId20"/>
    <p:sldId id="981" r:id="rId21"/>
    <p:sldId id="807" r:id="rId22"/>
    <p:sldId id="1033" r:id="rId23"/>
    <p:sldId id="1034" r:id="rId24"/>
    <p:sldId id="1035" r:id="rId25"/>
    <p:sldId id="1037" r:id="rId26"/>
    <p:sldId id="1049" r:id="rId27"/>
    <p:sldId id="1050" r:id="rId28"/>
    <p:sldId id="829" r:id="rId29"/>
    <p:sldId id="946" r:id="rId30"/>
    <p:sldId id="909" r:id="rId31"/>
    <p:sldId id="1059" r:id="rId32"/>
    <p:sldId id="910" r:id="rId33"/>
    <p:sldId id="1060" r:id="rId34"/>
    <p:sldId id="1061" r:id="rId35"/>
    <p:sldId id="1048" r:id="rId36"/>
    <p:sldId id="830" r:id="rId37"/>
    <p:sldId id="1052" r:id="rId38"/>
    <p:sldId id="832" r:id="rId39"/>
    <p:sldId id="1051" r:id="rId40"/>
    <p:sldId id="938" r:id="rId41"/>
    <p:sldId id="836" r:id="rId42"/>
    <p:sldId id="839" r:id="rId43"/>
    <p:sldId id="840" r:id="rId44"/>
    <p:sldId id="841" r:id="rId45"/>
    <p:sldId id="842" r:id="rId46"/>
    <p:sldId id="964" r:id="rId47"/>
    <p:sldId id="843" r:id="rId48"/>
    <p:sldId id="844" r:id="rId49"/>
    <p:sldId id="975" r:id="rId50"/>
    <p:sldId id="1042" r:id="rId51"/>
    <p:sldId id="845" r:id="rId52"/>
    <p:sldId id="1053" r:id="rId53"/>
    <p:sldId id="1062" r:id="rId54"/>
    <p:sldId id="1063" r:id="rId55"/>
    <p:sldId id="1064" r:id="rId56"/>
    <p:sldId id="1065" r:id="rId57"/>
    <p:sldId id="913" r:id="rId58"/>
    <p:sldId id="848" r:id="rId59"/>
    <p:sldId id="940" r:id="rId60"/>
    <p:sldId id="851" r:id="rId61"/>
    <p:sldId id="1054" r:id="rId62"/>
    <p:sldId id="916" r:id="rId63"/>
    <p:sldId id="857" r:id="rId64"/>
    <p:sldId id="858" r:id="rId65"/>
    <p:sldId id="859" r:id="rId66"/>
    <p:sldId id="860" r:id="rId67"/>
    <p:sldId id="1043" r:id="rId68"/>
    <p:sldId id="866" r:id="rId69"/>
    <p:sldId id="870" r:id="rId70"/>
    <p:sldId id="1056" r:id="rId71"/>
    <p:sldId id="1057" r:id="rId72"/>
    <p:sldId id="1015" r:id="rId73"/>
    <p:sldId id="968" r:id="rId74"/>
    <p:sldId id="1016" r:id="rId75"/>
    <p:sldId id="969" r:id="rId76"/>
    <p:sldId id="972" r:id="rId77"/>
    <p:sldId id="871" r:id="rId78"/>
    <p:sldId id="872" r:id="rId79"/>
    <p:sldId id="973" r:id="rId80"/>
    <p:sldId id="974" r:id="rId81"/>
    <p:sldId id="873" r:id="rId82"/>
    <p:sldId id="852" r:id="rId83"/>
    <p:sldId id="874" r:id="rId84"/>
    <p:sldId id="875" r:id="rId85"/>
    <p:sldId id="876" r:id="rId86"/>
    <p:sldId id="880" r:id="rId87"/>
    <p:sldId id="881" r:id="rId88"/>
    <p:sldId id="882" r:id="rId89"/>
    <p:sldId id="1020" r:id="rId90"/>
    <p:sldId id="853" r:id="rId91"/>
    <p:sldId id="885" r:id="rId92"/>
    <p:sldId id="886" r:id="rId93"/>
    <p:sldId id="887" r:id="rId94"/>
    <p:sldId id="888" r:id="rId95"/>
    <p:sldId id="889" r:id="rId96"/>
    <p:sldId id="891" r:id="rId97"/>
    <p:sldId id="890" r:id="rId98"/>
    <p:sldId id="905" r:id="rId99"/>
    <p:sldId id="892" r:id="rId100"/>
    <p:sldId id="894" r:id="rId101"/>
    <p:sldId id="895" r:id="rId102"/>
    <p:sldId id="896" r:id="rId103"/>
    <p:sldId id="897" r:id="rId104"/>
    <p:sldId id="899" r:id="rId105"/>
    <p:sldId id="900" r:id="rId106"/>
    <p:sldId id="901" r:id="rId107"/>
    <p:sldId id="926" r:id="rId108"/>
    <p:sldId id="898" r:id="rId109"/>
    <p:sldId id="947" r:id="rId110"/>
    <p:sldId id="977" r:id="rId111"/>
    <p:sldId id="978" r:id="rId112"/>
    <p:sldId id="984" r:id="rId113"/>
    <p:sldId id="985" r:id="rId114"/>
    <p:sldId id="986" r:id="rId115"/>
    <p:sldId id="987" r:id="rId116"/>
    <p:sldId id="988" r:id="rId117"/>
    <p:sldId id="989" r:id="rId118"/>
    <p:sldId id="990" r:id="rId119"/>
    <p:sldId id="992" r:id="rId120"/>
    <p:sldId id="993" r:id="rId121"/>
    <p:sldId id="994" r:id="rId122"/>
    <p:sldId id="995" r:id="rId123"/>
    <p:sldId id="996" r:id="rId124"/>
    <p:sldId id="997" r:id="rId125"/>
    <p:sldId id="998" r:id="rId126"/>
    <p:sldId id="999" r:id="rId127"/>
    <p:sldId id="1000" r:id="rId128"/>
    <p:sldId id="1001" r:id="rId129"/>
    <p:sldId id="1002" r:id="rId130"/>
    <p:sldId id="1003" r:id="rId131"/>
    <p:sldId id="1004" r:id="rId132"/>
    <p:sldId id="1005" r:id="rId133"/>
    <p:sldId id="1006" r:id="rId134"/>
    <p:sldId id="1007" r:id="rId135"/>
    <p:sldId id="1008" r:id="rId136"/>
    <p:sldId id="1009" r:id="rId137"/>
    <p:sldId id="1010" r:id="rId138"/>
    <p:sldId id="1011" r:id="rId139"/>
    <p:sldId id="1014" r:id="rId140"/>
    <p:sldId id="949" r:id="rId141"/>
    <p:sldId id="1017" r:id="rId142"/>
    <p:sldId id="1018" r:id="rId143"/>
    <p:sldId id="1019" r:id="rId144"/>
    <p:sldId id="1021" r:id="rId145"/>
    <p:sldId id="1022" r:id="rId146"/>
    <p:sldId id="1023" r:id="rId147"/>
    <p:sldId id="950" r:id="rId148"/>
    <p:sldId id="951" r:id="rId149"/>
    <p:sldId id="1024" r:id="rId150"/>
    <p:sldId id="1044" r:id="rId151"/>
    <p:sldId id="1045" r:id="rId152"/>
    <p:sldId id="1046" r:id="rId153"/>
    <p:sldId id="1047" r:id="rId154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14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8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4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8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tags" Target="../tags/tag17.xml"/><Relationship Id="rId7" Type="http://schemas.openxmlformats.org/officeDocument/2006/relationships/image" Target="../media/image24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1.png"/><Relationship Id="rId11" Type="http://schemas.openxmlformats.org/officeDocument/2006/relationships/image" Target="../media/image253.png"/><Relationship Id="rId5" Type="http://schemas.openxmlformats.org/officeDocument/2006/relationships/image" Target="../media/image6.jpeg"/><Relationship Id="rId10" Type="http://schemas.openxmlformats.org/officeDocument/2006/relationships/image" Target="../media/image252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5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7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98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6.jpeg"/><Relationship Id="rId7" Type="http://schemas.openxmlformats.org/officeDocument/2006/relationships/image" Target="../media/image27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27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7" Type="http://schemas.openxmlformats.org/officeDocument/2006/relationships/image" Target="../media/image28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278.png"/><Relationship Id="rId4" Type="http://schemas.openxmlformats.org/officeDocument/2006/relationships/image" Target="../media/image28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10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7" Type="http://schemas.openxmlformats.org/officeDocument/2006/relationships/image" Target="../media/image3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image" Target="../media/image3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1.png"/><Relationship Id="rId4" Type="http://schemas.openxmlformats.org/officeDocument/2006/relationships/image" Target="../media/image3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66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1.png"/><Relationship Id="rId4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reactions</a:t>
            </a: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structure(collective model)  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20" y="3356992"/>
            <a:ext cx="4392488" cy="3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197907"/>
            <a:ext cx="8569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There 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* FRESCO, ECIS, TWOFNR, DWUCK…..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this lecture, we focus on Elastic, Inelastic, transfer … reactions in simple structure/reaction models.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And explain how to calculate the reaction cross section in practice with simple examples.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a simple model, one can use </a:t>
            </a:r>
            <a:r>
              <a:rPr lang="en-US" altLang="ko-KR" dirty="0" smtClean="0">
                <a:solidFill>
                  <a:srgbClr val="0000FF"/>
                </a:solidFill>
              </a:rPr>
              <a:t>a GUI code </a:t>
            </a:r>
            <a:r>
              <a:rPr lang="en-US" altLang="ko-KR" dirty="0" smtClean="0"/>
              <a:t>for a quick calculation.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Unfortunately, for more complicate model(like coupled reaction channel model), </a:t>
            </a:r>
          </a:p>
          <a:p>
            <a:r>
              <a:rPr lang="en-US" altLang="ko-KR" dirty="0" smtClean="0"/>
              <a:t>one have to use original codes with appropriate assumptions.</a:t>
            </a:r>
          </a:p>
        </p:txBody>
      </p:sp>
    </p:spTree>
    <p:extLst>
      <p:ext uri="{BB962C8B-B14F-4D97-AF65-F5344CB8AC3E}">
        <p14:creationId xmlns:p14="http://schemas.microsoft.com/office/powerpoint/2010/main" val="4127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23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 d + 12C can becomes 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3621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(IRIS)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(IRIS).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2898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4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3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2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1686" y="2847512"/>
            <a:ext cx="52116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Basics of nuclear reaction theory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0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8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Conservation in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Grazing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distance,angular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momentum,angle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" y="838348"/>
            <a:ext cx="3172268" cy="1657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904" y="992254"/>
            <a:ext cx="47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Grazing distance: Separation at two nuclei touch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11" y="1515017"/>
            <a:ext cx="3410426" cy="381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7" y="2105245"/>
            <a:ext cx="1981477" cy="276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83" y="3575556"/>
            <a:ext cx="589679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10" y="5659256"/>
            <a:ext cx="1008112" cy="50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9" y="5011184"/>
            <a:ext cx="2904753" cy="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42" y="5809710"/>
            <a:ext cx="980062" cy="2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5120"/>
            <a:ext cx="3617987" cy="2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1" y="3142560"/>
            <a:ext cx="3876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5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3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2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= (</a:t>
            </a:r>
            <a:r>
              <a:rPr lang="en-US" altLang="ko-KR" dirty="0">
                <a:solidFill>
                  <a:srgbClr val="FF0000"/>
                </a:solidFill>
              </a:rPr>
              <a:t>elastic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+ (</a:t>
            </a:r>
            <a:r>
              <a:rPr lang="en-US" altLang="ko-KR" dirty="0">
                <a:solidFill>
                  <a:srgbClr val="FF0000"/>
                </a:solidFill>
              </a:rPr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28704" y="980728"/>
            <a:ext cx="3471688" cy="2101779"/>
            <a:chOff x="399195" y="1938417"/>
            <a:chExt cx="3471688" cy="210177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41" y="3212976"/>
            <a:ext cx="1400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573016"/>
            <a:ext cx="27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Relation between angles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96046"/>
            <a:ext cx="1289143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7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  <a:p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Basic of reaction theory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 scattering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Inelastic scattering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Transfer reaction 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Breakup, CDCC, Fusion, etc. 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052736"/>
            <a:ext cx="67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Theory and Experiments can be compared with </a:t>
            </a:r>
            <a:r>
              <a:rPr lang="en-US" altLang="ko-KR" dirty="0" smtClean="0">
                <a:solidFill>
                  <a:srgbClr val="FF0000"/>
                </a:solidFill>
              </a:rPr>
              <a:t>Cross Section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6" y="1422068"/>
            <a:ext cx="4057284" cy="2222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808" y="3717032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96656" y="5616822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</a:t>
            </a:r>
            <a:r>
              <a:rPr lang="en-US" altLang="ko-KR" dirty="0" smtClean="0">
                <a:solidFill>
                  <a:srgbClr val="FF0000"/>
                </a:solidFill>
              </a:rPr>
              <a:t>reaction)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5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02" y="4621587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32" y="2806057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8146" y="878191"/>
            <a:ext cx="362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theory</a:t>
            </a:r>
            <a:r>
              <a:rPr lang="en-US" dirty="0" smtClean="0"/>
              <a:t>, cross section can be obtained from the asymptotic wave function(scattering amplitude)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210" y="1963838"/>
            <a:ext cx="2646213" cy="6221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62" y="759655"/>
            <a:ext cx="4057284" cy="2222956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337" y="3666396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3446" y="3607749"/>
            <a:ext cx="2476954" cy="789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362" y="5733256"/>
            <a:ext cx="405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what is the interaction (Hamiltonian)</a:t>
            </a:r>
          </a:p>
          <a:p>
            <a:pPr marL="342900" indent="-342900">
              <a:buAutoNum type="arabicParenBoth"/>
            </a:pPr>
            <a:r>
              <a:rPr lang="en-US" dirty="0" smtClean="0"/>
              <a:t>How to get the wave function   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4714376" y="591240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1154" y="5878419"/>
            <a:ext cx="232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</a:t>
            </a:r>
            <a:r>
              <a:rPr lang="en-US" altLang="ko-KR" dirty="0" smtClean="0">
                <a:solidFill>
                  <a:srgbClr val="FF0000"/>
                </a:solidFill>
              </a:rPr>
              <a:t>bound state wave functions</a:t>
            </a:r>
            <a:r>
              <a:rPr lang="en-US" altLang="ko-KR" dirty="0" smtClean="0"/>
              <a:t>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</a:t>
            </a:r>
            <a:r>
              <a:rPr lang="en-US" altLang="ko-KR" dirty="0" smtClean="0">
                <a:solidFill>
                  <a:srgbClr val="FF0000"/>
                </a:solidFill>
              </a:rPr>
              <a:t>wave function for relative motion</a:t>
            </a:r>
            <a:r>
              <a:rPr lang="en-US" altLang="ko-KR" dirty="0" smtClean="0"/>
              <a:t>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2" y="2806975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22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021" y="846750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8909" y="5233723"/>
            <a:ext cx="791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 Full Hamiltonian into </a:t>
            </a:r>
          </a:p>
          <a:p>
            <a:r>
              <a:rPr lang="en-US" altLang="ko-KR" dirty="0" smtClean="0"/>
              <a:t>Projectile and target 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1" y="1511558"/>
            <a:ext cx="5601482" cy="1390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5" y="2978327"/>
            <a:ext cx="3886742" cy="1000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2" y="4054517"/>
            <a:ext cx="8039641" cy="1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341611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4965" y="3341611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4477165"/>
            <a:ext cx="3292884" cy="1240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0" y="4338750"/>
            <a:ext cx="4750265" cy="15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5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Model space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868070"/>
            <a:ext cx="492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Choice of </a:t>
            </a:r>
            <a:r>
              <a:rPr lang="en-US" altLang="ko-KR" dirty="0" smtClean="0">
                <a:solidFill>
                  <a:srgbClr val="FF0000"/>
                </a:solidFill>
              </a:rPr>
              <a:t>model space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different reaction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37402"/>
            <a:ext cx="6984776" cy="52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Sch. Eq. is 3-d : complicate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angular momentum conservation during reaction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 One can reduce 3-d </a:t>
            </a:r>
            <a:r>
              <a:rPr lang="en-US" dirty="0" err="1" smtClean="0">
                <a:sym typeface="Wingdings" panose="05000000000000000000" pitchFamily="2" charset="2"/>
              </a:rPr>
              <a:t>Sch.Eq</a:t>
            </a:r>
            <a:r>
              <a:rPr lang="en-US" dirty="0" smtClean="0">
                <a:sym typeface="Wingdings" panose="05000000000000000000" pitchFamily="2" charset="2"/>
              </a:rPr>
              <a:t>. into 1-d Radial equation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7388795" cy="990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71776"/>
            <a:ext cx="5832648" cy="9870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4" y="4091732"/>
            <a:ext cx="4364884" cy="1199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417317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Asymptotic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=  phase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29634"/>
            <a:ext cx="5967889" cy="1773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852704"/>
            <a:ext cx="2095792" cy="1124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9" y="93916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in each partial wave</a:t>
            </a:r>
            <a:r>
              <a:rPr lang="en-US" dirty="0" smtClean="0">
                <a:sym typeface="Wingdings" panose="05000000000000000000" pitchFamily="2" charset="2"/>
              </a:rPr>
              <a:t> Scattering amplitude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333329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Scattering amplitude  Cross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7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3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86168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</a:t>
            </a:r>
            <a:r>
              <a:rPr lang="en-US" altLang="ko-KR" dirty="0" smtClean="0">
                <a:solidFill>
                  <a:srgbClr val="FF0000"/>
                </a:solidFill>
              </a:rPr>
              <a:t>optical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</a:t>
            </a:r>
            <a:r>
              <a:rPr lang="en-US" altLang="ko-KR" dirty="0" smtClean="0">
                <a:solidFill>
                  <a:srgbClr val="FF0000"/>
                </a:solidFill>
              </a:rPr>
              <a:t>ratio to Rutherford </a:t>
            </a:r>
            <a:r>
              <a:rPr lang="en-US" altLang="ko-KR" dirty="0" smtClean="0"/>
              <a:t>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15160"/>
            <a:ext cx="4822528" cy="32843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630" y="959411"/>
            <a:ext cx="3174343" cy="4614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5250904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can find (interaction) radius of nuclei</a:t>
            </a:r>
          </a:p>
          <a:p>
            <a:r>
              <a:rPr lang="en-US" dirty="0" smtClean="0"/>
              <a:t>From elastic scattering.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002714"/>
            <a:ext cx="3453212" cy="2555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7864" y="3140968"/>
            <a:ext cx="123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Fresnel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5950" y="3110097"/>
            <a:ext cx="157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Fraunh”offer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124744"/>
            <a:ext cx="8065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Optical potential is complex in general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Disappearance of flux from the elastic channel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11560" y="198884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6" y="2963826"/>
            <a:ext cx="5443047" cy="6643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434" y="3717032"/>
            <a:ext cx="80024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(total cross section) = (elastic cross section) + 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from elastic channel</a:t>
            </a:r>
          </a:p>
          <a:p>
            <a:r>
              <a:rPr lang="en-US" altLang="ko-KR" dirty="0"/>
              <a:t>                                     ~ (absorption )</a:t>
            </a:r>
          </a:p>
          <a:p>
            <a:endParaRPr lang="en-US" altLang="ko-KR" dirty="0"/>
          </a:p>
          <a:p>
            <a:r>
              <a:rPr lang="en-US" altLang="ko-KR" dirty="0" smtClean="0"/>
              <a:t>In coupled reaction calculation, </a:t>
            </a:r>
            <a:endParaRPr lang="en-US" altLang="ko-KR" dirty="0"/>
          </a:p>
          <a:p>
            <a:r>
              <a:rPr lang="en-US" altLang="ko-KR" dirty="0"/>
              <a:t>(reaction cross section)  = (sum of included reaction cross section) </a:t>
            </a:r>
          </a:p>
          <a:p>
            <a:r>
              <a:rPr lang="en-US" altLang="ko-KR" dirty="0"/>
              <a:t>                                            +(absorption from all other reactions/absorption/fusion)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43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6052"/>
            <a:ext cx="4176464" cy="10370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885340"/>
            <a:ext cx="3886742" cy="1000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888" y="3573016"/>
            <a:ext cx="864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Ignore internal structure of target and projectile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Usually Optical potential are fitted to reproduce elastic scattering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Only inputs are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mass/spin of projectile/target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Projectile </a:t>
            </a:r>
            <a:r>
              <a:rPr lang="en-US" sz="2400" dirty="0"/>
              <a:t>Energy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potential </a:t>
            </a:r>
            <a:endParaRPr 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735806"/>
            <a:ext cx="3686095" cy="26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barrier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30532"/>
            <a:ext cx="5040560" cy="3506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837" y="4609642"/>
            <a:ext cx="342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Rough Estimation Coulomb Barrier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90" y="5151608"/>
            <a:ext cx="7488832" cy="1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3" y="3429000"/>
            <a:ext cx="5132772" cy="1291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7" y="4720922"/>
            <a:ext cx="8497486" cy="1486107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51568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" y="2362589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329" y="5013176"/>
            <a:ext cx="748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Be careful for the definition of parameters in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Reduced radius : for light projectile, </a:t>
            </a:r>
            <a:r>
              <a:rPr lang="en-US" altLang="ko-KR" dirty="0" err="1" smtClean="0"/>
              <a:t>Ap</a:t>
            </a:r>
            <a:r>
              <a:rPr lang="en-US" altLang="ko-KR" dirty="0" smtClean="0"/>
              <a:t>=0 are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 orbit strength definition can vary.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74971"/>
            <a:ext cx="6935168" cy="12384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9" y="878005"/>
            <a:ext cx="7961057" cy="13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Why Nuclear Reaction theory?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Many elements in nature are created by nuclear reactions in star.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smtClean="0">
                <a:sym typeface="Wingdings" panose="05000000000000000000" pitchFamily="2" charset="2"/>
              </a:rPr>
              <a:t> nuclear reaction cross sections are important.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Much information on nuclear physics comes from nuclear reaction experiments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dirty="0" smtClean="0">
                <a:sym typeface="Wingdings" panose="05000000000000000000" pitchFamily="2" charset="2"/>
              </a:rPr>
              <a:t> Tool to extract meaningful information of nuclear structure, nuclear force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Fully microscopic many-body calculation of nuclear reaction is not feasible in general.  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    Needs reaction models for specific types of reactions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1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564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Typical values :  V~ 40-50 MeV, </a:t>
            </a:r>
            <a:r>
              <a:rPr lang="en-US" altLang="ko-KR" dirty="0"/>
              <a:t>W</a:t>
            </a:r>
            <a:r>
              <a:rPr lang="en-US" altLang="ko-KR" dirty="0" smtClean="0"/>
              <a:t>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Sometimes global optical potential available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Global Optical Potentials: RIPL-3  </a:t>
            </a:r>
            <a:r>
              <a:rPr lang="en-US" altLang="ko-KR" dirty="0">
                <a:hlinkClick r:id="rId3"/>
              </a:rPr>
              <a:t>https://www-nds.iaea.org/RIPL-3/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folding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nuclear density + effective NN interaction(M3Y , JLM etc.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example:</a:t>
            </a:r>
          </a:p>
          <a:p>
            <a:r>
              <a:rPr lang="en-US" altLang="ko-KR" dirty="0" smtClean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r>
              <a:rPr lang="en-US" dirty="0" smtClean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Double Folding M3Y with </a:t>
            </a:r>
          </a:p>
          <a:p>
            <a:r>
              <a:rPr lang="en-US" dirty="0"/>
              <a:t> </a:t>
            </a:r>
            <a:r>
              <a:rPr lang="en-US" dirty="0" smtClean="0"/>
              <a:t>     HFB-14 density of 112Cd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(2) + surface imaginary potential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Example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" y="1196752"/>
            <a:ext cx="8336385" cy="3572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4941168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Halo nuclei case: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Elastic scattering is affected from break up channels.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strongly coupled to breakup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Types of reactions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   (according to reaction products)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1293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3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Nuclei are not point particles : internal structure can change (excited)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</a:t>
            </a:r>
            <a:r>
              <a:rPr lang="en-US" altLang="ko-KR" dirty="0"/>
              <a:t>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From the energy and momentum, angular momentum conservation, </a:t>
            </a:r>
          </a:p>
          <a:p>
            <a:r>
              <a:rPr lang="en-US" altLang="ko-KR" dirty="0" smtClean="0"/>
              <a:t>      If one measure the energy and angle distribution of projectile,</a:t>
            </a:r>
          </a:p>
          <a:p>
            <a:r>
              <a:rPr lang="en-US" altLang="ko-KR" dirty="0" smtClean="0"/>
              <a:t>      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energy</a:t>
            </a:r>
            <a:r>
              <a:rPr lang="en-US" altLang="ko-KR" dirty="0" smtClean="0">
                <a:sym typeface="Wingdings" panose="05000000000000000000" pitchFamily="2" charset="2"/>
              </a:rPr>
              <a:t> Q-value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0688"/>
            <a:ext cx="2448272" cy="17821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005064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606"/>
            <a:ext cx="2448272" cy="1782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52057"/>
            <a:ext cx="3841679" cy="953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1331" y="908606"/>
            <a:ext cx="3673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Necessary information/inputs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Projectile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Target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Excitation energy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transferred angular momentum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describes how the internal structure can change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Structure Information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Reaction Model</a:t>
            </a:r>
            <a:endParaRPr 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67" y="4167237"/>
            <a:ext cx="4273727" cy="1103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5" y="5343517"/>
            <a:ext cx="4104456" cy="7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60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1" y="4221088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8396" y="2769754"/>
            <a:ext cx="357373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Distorted Wave Born Approximation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88" y="3271721"/>
            <a:ext cx="6653477" cy="754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371" y="796053"/>
            <a:ext cx="207550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Born Approximation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88" y="1308720"/>
            <a:ext cx="3954610" cy="573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88" y="1930158"/>
            <a:ext cx="3010855" cy="55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9" y="980635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1560" y="3068960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</a:t>
            </a:r>
            <a:r>
              <a:rPr lang="en-US" altLang="ko-KR" dirty="0" smtClean="0">
                <a:solidFill>
                  <a:srgbClr val="FF0000"/>
                </a:solidFill>
              </a:rPr>
              <a:t>the optical potential(entrance , exit)</a:t>
            </a:r>
            <a:r>
              <a:rPr lang="en-US" altLang="ko-KR" dirty="0" smtClean="0"/>
              <a:t>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coupling potential </a:t>
            </a:r>
            <a:r>
              <a:rPr lang="en-US" altLang="ko-KR" dirty="0" smtClean="0"/>
              <a:t>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bound state wave function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48" y="2132593"/>
            <a:ext cx="6653477" cy="7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7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common simple reaction model for inelastic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 : Excitation interpreted macroscopically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Rotations or surface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 : Excitation interpreted as change of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a nucleon or cluster wave function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959721"/>
            <a:ext cx="3639058" cy="18957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28149"/>
            <a:ext cx="6120680" cy="34339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Change of rotation of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</a:t>
            </a:r>
            <a:r>
              <a:rPr lang="en-US" altLang="ko-KR" dirty="0" smtClean="0"/>
              <a:t>deformed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1646891"/>
            <a:ext cx="2256762" cy="17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79" y="2164719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7999" y="3804537"/>
            <a:ext cx="186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b="60471"/>
          <a:stretch/>
        </p:blipFill>
        <p:spPr>
          <a:xfrm>
            <a:off x="5037320" y="3732835"/>
            <a:ext cx="3729760" cy="1728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130013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Vibration model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number of Phonon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Types of reactions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(reaction nature, time,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energy transfer)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,fast (~10^-21 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510676" y="2631508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9" y="2735913"/>
            <a:ext cx="3161448" cy="13861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622" y="4011747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976" y="4739166"/>
            <a:ext cx="6552728" cy="10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5375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0238"/>
            <a:ext cx="6552728" cy="10283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617229"/>
            <a:ext cx="7868748" cy="1209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86220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collective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can be determined from deformation length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DWBA cross section ~ (deformation parameters)^2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one can determine deformation parameters from inelastic experiments.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66757" y="5301208"/>
            <a:ext cx="208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Rigid Rotor model</a:t>
            </a:r>
          </a:p>
          <a:p>
            <a:r>
              <a:rPr lang="en-US" dirty="0" smtClean="0"/>
              <a:t>Deformation length </a:t>
            </a:r>
          </a:p>
          <a:p>
            <a:r>
              <a:rPr lang="en-US" dirty="0" smtClean="0"/>
              <a:t>= </a:t>
            </a:r>
            <a:r>
              <a:rPr lang="el-GR" dirty="0" smtClean="0"/>
              <a:t>β</a:t>
            </a:r>
            <a:r>
              <a:rPr lang="el-GR" baseline="-25000" dirty="0" smtClean="0"/>
              <a:t>λ</a:t>
            </a:r>
            <a:r>
              <a:rPr lang="en-US" dirty="0" smtClean="0"/>
              <a:t> 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03336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4" y="4870470"/>
            <a:ext cx="7754432" cy="771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5837488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90246" y="5757747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4794" y="5573081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90872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general, both Coulomb and Nuclear couplings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343657"/>
            <a:ext cx="3877216" cy="895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8" y="2375153"/>
            <a:ext cx="7544853" cy="11050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28" y="3365452"/>
            <a:ext cx="5973009" cy="11717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42020" y="4502680"/>
            <a:ext cx="392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Reduced Coulomb transition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16216" y="162880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endParaRPr lang="en-US" dirty="0" smtClean="0"/>
          </a:p>
          <a:p>
            <a:r>
              <a:rPr lang="en-US" dirty="0" smtClean="0"/>
              <a:t>4He+20Ne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4He+20Ne*(2+)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310608" y="2045307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Model the system as 3-clusters system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49" y="3399528"/>
            <a:ext cx="4625942" cy="865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6239" y="3436252"/>
            <a:ext cx="410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Potentials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 describe scattering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Binding potential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      describe ground state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and excited state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More details in transfer reaction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79114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1" y="789086"/>
            <a:ext cx="7086364" cy="1914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96952"/>
            <a:ext cx="7344527" cy="14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6404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hypothesis(loss of memory).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8" y="2083696"/>
            <a:ext cx="2475689" cy="29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6" y="980728"/>
            <a:ext cx="3353268" cy="952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25003"/>
            <a:ext cx="7335274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560" y="4531536"/>
            <a:ext cx="6955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Hamiltonian can be written</a:t>
            </a:r>
          </a:p>
          <a:p>
            <a:r>
              <a:rPr lang="en-US" dirty="0" smtClean="0"/>
              <a:t>H = T(b</a:t>
            </a:r>
            <a:r>
              <a:rPr lang="en-US" dirty="0"/>
              <a:t>) +T(x) +T(A) + V(b-x) +V(x-A) + V(b-A)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 form : T(b)+T(x)+V(b-x) as internal Hamiltonian</a:t>
            </a:r>
          </a:p>
          <a:p>
            <a:r>
              <a:rPr lang="en-US" dirty="0" smtClean="0"/>
              <a:t>                            V(x-A</a:t>
            </a:r>
            <a:r>
              <a:rPr lang="en-US" dirty="0"/>
              <a:t>) + V(b-A</a:t>
            </a:r>
            <a:r>
              <a:rPr lang="en-US" dirty="0" smtClean="0"/>
              <a:t>) makes transfer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Post form : T(x)+T(A)+V(x-A) as internal Hamiltonian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V(b-x)+V(b-A) makes transfer 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3353268" cy="952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6" y="2225071"/>
            <a:ext cx="6480720" cy="755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2280" y="2348880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form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" y="3203744"/>
            <a:ext cx="7551988" cy="1337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8432" y="3573016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DWBA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476353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many case, remnant correction are neglected.</a:t>
            </a:r>
          </a:p>
          <a:p>
            <a:r>
              <a:rPr lang="en-US" dirty="0" smtClean="0"/>
              <a:t>For example, (</a:t>
            </a:r>
            <a:r>
              <a:rPr lang="en-US" dirty="0" err="1" smtClean="0"/>
              <a:t>d,p</a:t>
            </a:r>
            <a:r>
              <a:rPr lang="en-US" dirty="0" smtClean="0"/>
              <a:t>) reaction with heavy target 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71" y="5517232"/>
            <a:ext cx="475363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7" y="1323841"/>
            <a:ext cx="8023018" cy="147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00" y="936780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DWBA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020" y="310179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needs to provide Overlap integral</a:t>
            </a:r>
            <a:endParaRPr 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777548"/>
            <a:ext cx="3293333" cy="245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342" y="3573016"/>
            <a:ext cx="4353533" cy="1019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8371" y="4543319"/>
            <a:ext cx="374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 integral requires many-body solution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Ignores core wave function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 Simple approximation as two-body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19692"/>
          <a:stretch/>
        </p:blipFill>
        <p:spPr>
          <a:xfrm>
            <a:off x="4888368" y="4776710"/>
            <a:ext cx="4112546" cy="6501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93449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1596322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48064" y="3933056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49" y="3573016"/>
            <a:ext cx="4843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</a:t>
            </a:r>
            <a:r>
              <a:rPr lang="en-US" altLang="ko-KR" dirty="0" smtClean="0">
                <a:solidFill>
                  <a:srgbClr val="FF0000"/>
                </a:solidFill>
              </a:rPr>
              <a:t>well depth prescription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7959522" cy="44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702" y="4440638"/>
            <a:ext cx="814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Overlap function is sensitive to ANC at outside the range of nuclear potential.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7" y="3222840"/>
            <a:ext cx="7220958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3" y="2178782"/>
            <a:ext cx="52299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9" y="1124744"/>
            <a:ext cx="8077835" cy="5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6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(CF of weakly bound nuclei suppressed above Coulomb barrier. breakup , incomplete fusion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 (narrow momentum distribution</a:t>
            </a:r>
            <a:r>
              <a:rPr lang="en-US" altLang="ko-KR" dirty="0" smtClean="0">
                <a:sym typeface="Wingdings" panose="05000000000000000000" pitchFamily="2" charset="2"/>
              </a:rPr>
              <a:t> large spatial distribution)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92" y="6093296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9" y="1520788"/>
            <a:ext cx="82795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What can we learn from the direct reaction?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6496" y="2132856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nuclear interaction, size of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spectroscopic information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7.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37188</TotalTime>
  <Words>5528</Words>
  <Application>Microsoft Office PowerPoint</Application>
  <PresentationFormat>화면 슬라이드 쇼(4:3)</PresentationFormat>
  <Paragraphs>1100</Paragraphs>
  <Slides>153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153</vt:i4>
      </vt:variant>
    </vt:vector>
  </HeadingPairs>
  <TitlesOfParts>
    <vt:vector size="161" baseType="lpstr">
      <vt:lpstr>Cordia New</vt:lpstr>
      <vt:lpstr>HY견고딕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Why Nuclear Reaction theory?</vt:lpstr>
      <vt:lpstr>Types of Nuclear Reaction</vt:lpstr>
      <vt:lpstr>Types of Nuclear Reaction</vt:lpstr>
      <vt:lpstr>Types of Nuclear Reaction</vt:lpstr>
      <vt:lpstr>Types of Nuclear Reaction</vt:lpstr>
      <vt:lpstr>What can we learn from the direct reaction? </vt:lpstr>
      <vt:lpstr>Nuclear Reaction Model</vt:lpstr>
      <vt:lpstr>Nuclear Reaction Model</vt:lpstr>
      <vt:lpstr>ReactionGUI code</vt:lpstr>
      <vt:lpstr>PowerPoint 프레젠테이션</vt:lpstr>
      <vt:lpstr>Conservation in Nuclear Reaction</vt:lpstr>
      <vt:lpstr>Kinematics </vt:lpstr>
      <vt:lpstr>Kinematics </vt:lpstr>
      <vt:lpstr>ReactionGUI code</vt:lpstr>
      <vt:lpstr>ReactionGUI code</vt:lpstr>
      <vt:lpstr>ReactionGUI code</vt:lpstr>
      <vt:lpstr>Cross Section </vt:lpstr>
      <vt:lpstr>Cross Section</vt:lpstr>
      <vt:lpstr>Coupled Channel</vt:lpstr>
      <vt:lpstr>Coupled Reaction Channel equation</vt:lpstr>
      <vt:lpstr>Coupled Reaction Channel equation</vt:lpstr>
      <vt:lpstr>Model space</vt:lpstr>
      <vt:lpstr>Partial Wave Expansion</vt:lpstr>
      <vt:lpstr>Partial Wave Expansion</vt:lpstr>
      <vt:lpstr>PowerPoint 프레젠테이션</vt:lpstr>
      <vt:lpstr>Elastic scattering</vt:lpstr>
      <vt:lpstr>Elastic scattering</vt:lpstr>
      <vt:lpstr>Semi-classical interpretation</vt:lpstr>
      <vt:lpstr>Semi-classical interpretation</vt:lpstr>
      <vt:lpstr>Optical potential</vt:lpstr>
      <vt:lpstr>Optical Potential</vt:lpstr>
      <vt:lpstr>Optical Model</vt:lpstr>
      <vt:lpstr>Optical potential </vt:lpstr>
      <vt:lpstr>Coulomb barrier</vt:lpstr>
      <vt:lpstr>Optical potential </vt:lpstr>
      <vt:lpstr>Optical potential </vt:lpstr>
      <vt:lpstr>Optical potential </vt:lpstr>
      <vt:lpstr>ReactionGUI code</vt:lpstr>
      <vt:lpstr>Global optical potential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Example</vt:lpstr>
      <vt:lpstr>PowerPoint 프레젠테이션</vt:lpstr>
      <vt:lpstr>Inelastic scattering</vt:lpstr>
      <vt:lpstr>Inelastic scattering</vt:lpstr>
      <vt:lpstr>DWBA</vt:lpstr>
      <vt:lpstr>DWBA</vt:lpstr>
      <vt:lpstr>DWBA</vt:lpstr>
      <vt:lpstr>Coupled Channel calculation</vt:lpstr>
      <vt:lpstr>Inelastic scattering</vt:lpstr>
      <vt:lpstr>Collective Rotation model</vt:lpstr>
      <vt:lpstr>Collective Vibration model</vt:lpstr>
      <vt:lpstr>Collective model</vt:lpstr>
      <vt:lpstr>Collective model</vt:lpstr>
      <vt:lpstr>Coulomb excitation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PowerPoint 프레젠테이션</vt:lpstr>
      <vt:lpstr>Transfer Reaction</vt:lpstr>
      <vt:lpstr>Transfer Reaction as a spectroscopic tool</vt:lpstr>
      <vt:lpstr>Transfer Reaction</vt:lpstr>
      <vt:lpstr>Transfer Reaction</vt:lpstr>
      <vt:lpstr>Transfer Reaction</vt:lpstr>
      <vt:lpstr>Overlap function</vt:lpstr>
      <vt:lpstr>Overlap function</vt:lpstr>
      <vt:lpstr>Overlap function</vt:lpstr>
      <vt:lpstr>Asymptotic Normalization Coefficient</vt:lpstr>
      <vt:lpstr>Transfer Reaction in ReactionGUI</vt:lpstr>
      <vt:lpstr>Transfer Reaction in ReactionGUI</vt:lpstr>
      <vt:lpstr>How many node for cluster? </vt:lpstr>
      <vt:lpstr>How many node for cluster? </vt:lpstr>
      <vt:lpstr>Transfer Reaction in ReactionGUI</vt:lpstr>
      <vt:lpstr>PowerPoint 프레젠테이션</vt:lpstr>
      <vt:lpstr>Weakly bound nuclei </vt:lpstr>
      <vt:lpstr>Break up </vt:lpstr>
      <vt:lpstr>Continuum W.f.</vt:lpstr>
      <vt:lpstr>CDCC</vt:lpstr>
      <vt:lpstr>CDCC</vt:lpstr>
      <vt:lpstr>ADWA for transfer reaction</vt:lpstr>
      <vt:lpstr>ADWA for transfer reaction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Formal theory of scattering</vt:lpstr>
      <vt:lpstr>Formal theory of scattering</vt:lpstr>
      <vt:lpstr>DWBA in T-matrix form</vt:lpstr>
      <vt:lpstr>DWBA</vt:lpstr>
      <vt:lpstr>Collective model</vt:lpstr>
      <vt:lpstr>Collective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Transfer Reaction</vt:lpstr>
      <vt:lpstr>Summary of angular momentum algebra</vt:lpstr>
      <vt:lpstr>Continuum discretization</vt:lpstr>
      <vt:lpstr>Continuum discretization</vt:lpstr>
      <vt:lpstr>CDCC</vt:lpstr>
      <vt:lpstr>ADWA for transfer reaction</vt:lpstr>
      <vt:lpstr>ADWA</vt:lpstr>
      <vt:lpstr>ADWA</vt:lpstr>
      <vt:lpstr>Summary of angular momentum algebra</vt:lpstr>
      <vt:lpstr>Summary of angular momentum algebra</vt:lpstr>
      <vt:lpstr>Grazing distance,angular momentum,angle</vt:lpstr>
      <vt:lpstr>PowerPoint 프레젠테이션</vt:lpstr>
      <vt:lpstr>Short review Scattering theory</vt:lpstr>
      <vt:lpstr>Short review Scattering theory</vt:lpstr>
      <vt:lpstr>Short review Scattering theory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866</cp:revision>
  <cp:lastPrinted>2019-03-25T07:50:09Z</cp:lastPrinted>
  <dcterms:created xsi:type="dcterms:W3CDTF">2013-07-10T02:34:07Z</dcterms:created>
  <dcterms:modified xsi:type="dcterms:W3CDTF">2024-06-18T08:30:37Z</dcterms:modified>
</cp:coreProperties>
</file>